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8" r:id="rId2"/>
    <p:sldId id="276" r:id="rId3"/>
    <p:sldId id="277" r:id="rId4"/>
    <p:sldId id="280" r:id="rId5"/>
    <p:sldId id="278" r:id="rId6"/>
    <p:sldId id="279" r:id="rId7"/>
    <p:sldId id="281" r:id="rId8"/>
    <p:sldId id="282" r:id="rId9"/>
    <p:sldId id="284" r:id="rId10"/>
    <p:sldId id="283" r:id="rId11"/>
    <p:sldId id="285" r:id="rId12"/>
    <p:sldId id="258" r:id="rId13"/>
    <p:sldId id="260" r:id="rId14"/>
    <p:sldId id="261" r:id="rId15"/>
    <p:sldId id="262" r:id="rId16"/>
    <p:sldId id="263" r:id="rId17"/>
    <p:sldId id="264" r:id="rId18"/>
    <p:sldId id="265" r:id="rId19"/>
    <p:sldId id="259" r:id="rId20"/>
    <p:sldId id="286" r:id="rId21"/>
    <p:sldId id="28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4660"/>
  </p:normalViewPr>
  <p:slideViewPr>
    <p:cSldViewPr>
      <p:cViewPr>
        <p:scale>
          <a:sx n="66" d="100"/>
          <a:sy n="66" d="100"/>
        </p:scale>
        <p:origin x="-85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D08C643-E28D-465E-8FEB-F4B250C80DF2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61AC5C7-CEE4-4626-916B-8429AE3C18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1AC5C7-CEE4-4626-916B-8429AE3C181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D2386F-B7BB-4DD7-9194-387B5C7EB25A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727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D495D9-0EBF-47BB-8C08-2F7C2C55A96B}" type="slidenum">
              <a:rPr lang="en-GB" sz="1200">
                <a:latin typeface="Calibri" pitchFamily="34" charset="0"/>
              </a:rPr>
              <a:pPr algn="r"/>
              <a:t>11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36BAA4-A7A1-4A9F-BA63-DF72F16B33B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CEF53E-7406-4943-ACC4-589D0B51780A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DA6414-2E2B-4130-A43C-89F1F0DD507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79775B-2C6D-4FC1-BC35-06981079B4A2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07EC80-EDCA-4799-BCDA-232A541BBC5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DE3070-0D6A-449A-A9DF-221C18AFDE0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AB53FE-7146-473E-B7CC-70AD2EE854F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57F7CD-61DB-481B-B189-78A6FDEA6A8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8C0DBF-19BE-48FA-B893-C4D1DFE84F44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1AC5C7-CEE4-4626-916B-8429AE3C1816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1AC5C7-CEE4-4626-916B-8429AE3C1816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206230-D880-4C27-B499-2BD3B36AF59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47A763-CADC-4896-AB8A-233ECC2A083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22C337-B373-49E3-A67E-C18C2A5FBD5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A91D92-455C-4605-9D82-0943F981C7B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FB895F-1920-480A-9CEC-5E704840C9BE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974FDF-4FD9-436C-8A3B-D89B2A35196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6C35E1-08F3-4845-85EB-C846FF687D6D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F41C4-A41C-47E6-97F2-B6359CE0ABAA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4ECE-709F-44E4-889B-88EEE21699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ED303-7C7F-40D8-9329-98647371FC51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35E15-DF38-48D5-A83A-3001B2BEE7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76B9B-E644-443F-8568-0DD86FA7903B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D6204-86CC-4911-A2EA-A2F47DA1BF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80791-D50D-4E28-9D30-DD014644D88C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2DFC9-AE44-42F7-9B52-4EADD7B033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F7F9D-8855-459E-856B-4ECD2461AC29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FE4B5-1C27-4013-BB3F-B32D6D349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8B044-3DFC-448D-B5D4-79A431B61D12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35319-4BDE-4923-84D3-412E5C86F7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492DC-74BC-40E0-89AC-1D518A54AE50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31192-F30A-44B4-A1BF-9130A94D8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133EC-F64F-4BC0-8169-CB3D9508B90A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FCA53-D63C-4AF6-BB91-8BDD188AA0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D3F13-5C26-4BAC-B7D7-A66129D24E50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ABE20-F4A2-49ED-8521-A87B36F9EB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AB489-8613-492E-996A-150AA9BDE604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46EC-923E-45D3-B29A-EC87AF9FFD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6787-179F-4A17-B1DF-7F2B5317808E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12D41-1DC3-4A40-8CC9-ACA437A2C7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DB20EB-E12E-4C0A-8C98-6CCE80E05D3D}" type="datetimeFigureOut">
              <a:rPr lang="en-US"/>
              <a:pPr>
                <a:defRPr/>
              </a:pPr>
              <a:t>6/17/2009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16BF18-80CA-4D43-B5A5-19AFFE2394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85794"/>
            <a:ext cx="6286544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Using the </a:t>
            </a:r>
            <a:r>
              <a:rPr lang="en-GB" sz="2400" dirty="0" err="1" smtClean="0"/>
              <a:t>preterite</a:t>
            </a:r>
            <a:r>
              <a:rPr lang="en-GB" sz="2400" dirty="0" smtClean="0"/>
              <a:t>, how </a:t>
            </a:r>
            <a:r>
              <a:rPr lang="en-GB" sz="2400" dirty="0" smtClean="0"/>
              <a:t>would you say...</a:t>
            </a:r>
          </a:p>
          <a:p>
            <a:endParaRPr lang="en-GB" sz="2400" dirty="0" smtClean="0"/>
          </a:p>
          <a:p>
            <a:pPr marL="342900" indent="-342900">
              <a:buAutoNum type="arabicPeriod"/>
            </a:pPr>
            <a:r>
              <a:rPr lang="en-GB" sz="2400" dirty="0" smtClean="0"/>
              <a:t>I </a:t>
            </a:r>
            <a:r>
              <a:rPr lang="en-GB" sz="2400" dirty="0" smtClean="0"/>
              <a:t>won </a:t>
            </a:r>
            <a:r>
              <a:rPr lang="en-GB" sz="2400" dirty="0" smtClean="0"/>
              <a:t>(</a:t>
            </a:r>
            <a:r>
              <a:rPr lang="en-GB" sz="2400" dirty="0" err="1" smtClean="0"/>
              <a:t>ganar</a:t>
            </a:r>
            <a:r>
              <a:rPr lang="en-GB" sz="2400" dirty="0" smtClean="0"/>
              <a:t>)</a:t>
            </a:r>
          </a:p>
          <a:p>
            <a:pPr marL="342900" indent="-342900"/>
            <a:r>
              <a:rPr lang="en-GB" sz="2400" dirty="0" smtClean="0"/>
              <a:t>	</a:t>
            </a:r>
            <a:r>
              <a:rPr lang="en-GB" sz="2400" dirty="0" err="1" smtClean="0"/>
              <a:t>gané</a:t>
            </a:r>
            <a:endParaRPr lang="en-GB" sz="2400" dirty="0" smtClean="0"/>
          </a:p>
          <a:p>
            <a:pPr marL="342900" indent="-342900"/>
            <a:r>
              <a:rPr lang="en-GB" sz="2400" dirty="0" smtClean="0"/>
              <a:t>2.	I </a:t>
            </a:r>
            <a:r>
              <a:rPr lang="en-GB" sz="2400" dirty="0" smtClean="0"/>
              <a:t>forgot (</a:t>
            </a:r>
            <a:r>
              <a:rPr lang="en-GB" sz="2400" dirty="0" err="1" smtClean="0"/>
              <a:t>olvidar</a:t>
            </a:r>
            <a:r>
              <a:rPr lang="en-GB" sz="2400" dirty="0" smtClean="0"/>
              <a:t>)</a:t>
            </a:r>
          </a:p>
          <a:p>
            <a:pPr marL="342900" indent="-342900"/>
            <a:r>
              <a:rPr lang="en-GB" sz="2400" dirty="0" smtClean="0"/>
              <a:t>	</a:t>
            </a:r>
            <a:r>
              <a:rPr lang="en-GB" sz="2400" dirty="0" err="1" smtClean="0"/>
              <a:t>olvidé</a:t>
            </a:r>
            <a:endParaRPr lang="en-GB" sz="2400" dirty="0" smtClean="0"/>
          </a:p>
          <a:p>
            <a:pPr marL="342900" indent="-342900"/>
            <a:r>
              <a:rPr lang="en-GB" sz="2400" dirty="0" smtClean="0"/>
              <a:t>3.	I </a:t>
            </a:r>
            <a:r>
              <a:rPr lang="en-GB" sz="2400" dirty="0" smtClean="0"/>
              <a:t>bought </a:t>
            </a:r>
            <a:r>
              <a:rPr lang="en-GB" sz="2400" dirty="0" smtClean="0"/>
              <a:t>(</a:t>
            </a:r>
            <a:r>
              <a:rPr lang="en-GB" sz="2400" dirty="0" err="1" smtClean="0"/>
              <a:t>comprar</a:t>
            </a:r>
            <a:r>
              <a:rPr lang="en-GB" sz="2400" dirty="0" smtClean="0"/>
              <a:t>)</a:t>
            </a:r>
          </a:p>
          <a:p>
            <a:pPr marL="342900" indent="-342900"/>
            <a:r>
              <a:rPr lang="en-GB" sz="2400" dirty="0" smtClean="0"/>
              <a:t>	</a:t>
            </a:r>
            <a:r>
              <a:rPr lang="en-GB" sz="2400" dirty="0" err="1" smtClean="0"/>
              <a:t>compré</a:t>
            </a:r>
            <a:endParaRPr lang="en-GB" sz="2400" dirty="0" smtClean="0"/>
          </a:p>
          <a:p>
            <a:pPr marL="342900" indent="-342900"/>
            <a:r>
              <a:rPr lang="en-GB" sz="2400" dirty="0" smtClean="0"/>
              <a:t>4.	I </a:t>
            </a:r>
            <a:r>
              <a:rPr lang="en-GB" sz="2400" dirty="0" smtClean="0"/>
              <a:t>hired </a:t>
            </a:r>
            <a:r>
              <a:rPr lang="en-GB" sz="2400" dirty="0" smtClean="0"/>
              <a:t>(</a:t>
            </a:r>
            <a:r>
              <a:rPr lang="en-GB" sz="2400" dirty="0" err="1" smtClean="0"/>
              <a:t>alquilar</a:t>
            </a:r>
            <a:r>
              <a:rPr lang="en-GB" sz="2400" dirty="0" smtClean="0"/>
              <a:t>)</a:t>
            </a:r>
          </a:p>
          <a:p>
            <a:pPr marL="342900" indent="-342900"/>
            <a:r>
              <a:rPr lang="en-GB" sz="2400" dirty="0" smtClean="0"/>
              <a:t>	</a:t>
            </a:r>
            <a:r>
              <a:rPr lang="en-GB" sz="2400" dirty="0" err="1" smtClean="0"/>
              <a:t>alquilé</a:t>
            </a:r>
            <a:endParaRPr lang="en-GB" sz="2400" dirty="0" smtClean="0"/>
          </a:p>
          <a:p>
            <a:pPr marL="342900" indent="-342900"/>
            <a:r>
              <a:rPr lang="en-GB" sz="2400" dirty="0" smtClean="0"/>
              <a:t>5.	</a:t>
            </a:r>
            <a:r>
              <a:rPr lang="en-GB" sz="2400" dirty="0" smtClean="0"/>
              <a:t>I travelled </a:t>
            </a:r>
            <a:r>
              <a:rPr lang="en-GB" sz="2400" dirty="0" smtClean="0"/>
              <a:t>(</a:t>
            </a:r>
            <a:r>
              <a:rPr lang="en-GB" sz="2400" dirty="0" err="1" smtClean="0"/>
              <a:t>viajar</a:t>
            </a:r>
            <a:r>
              <a:rPr lang="en-GB" sz="2400" dirty="0" smtClean="0"/>
              <a:t>)</a:t>
            </a:r>
          </a:p>
          <a:p>
            <a:pPr marL="342900" indent="-342900"/>
            <a:r>
              <a:rPr lang="en-GB" sz="2400" dirty="0" smtClean="0"/>
              <a:t>	</a:t>
            </a:r>
            <a:r>
              <a:rPr lang="en-GB" sz="2400" dirty="0" err="1" smtClean="0"/>
              <a:t>viajé</a:t>
            </a:r>
            <a:endParaRPr lang="en-GB" sz="2400" dirty="0" smtClean="0"/>
          </a:p>
          <a:p>
            <a:pPr marL="342900" indent="-342900"/>
            <a:r>
              <a:rPr lang="en-GB" sz="2400" dirty="0" smtClean="0"/>
              <a:t>6.	I </a:t>
            </a:r>
            <a:r>
              <a:rPr lang="en-GB" sz="2400" dirty="0" smtClean="0"/>
              <a:t>returned </a:t>
            </a:r>
            <a:r>
              <a:rPr lang="en-GB" sz="2400" dirty="0" smtClean="0"/>
              <a:t>(</a:t>
            </a:r>
            <a:r>
              <a:rPr lang="en-GB" sz="2400" dirty="0" err="1" smtClean="0"/>
              <a:t>volver</a:t>
            </a:r>
            <a:r>
              <a:rPr lang="en-GB" sz="2400" dirty="0" smtClean="0"/>
              <a:t>)</a:t>
            </a:r>
          </a:p>
          <a:p>
            <a:pPr marL="342900" indent="-342900"/>
            <a:r>
              <a:rPr lang="en-GB" sz="2400" dirty="0" smtClean="0"/>
              <a:t>	</a:t>
            </a:r>
            <a:r>
              <a:rPr lang="en-GB" sz="2400" dirty="0" err="1" smtClean="0"/>
              <a:t>volví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214313" y="5226050"/>
            <a:ext cx="8572500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¿Hay que cambiar?</a:t>
            </a:r>
          </a:p>
        </p:txBody>
      </p:sp>
      <p:sp>
        <p:nvSpPr>
          <p:cNvPr id="3" name="Oval 2"/>
          <p:cNvSpPr/>
          <p:nvPr/>
        </p:nvSpPr>
        <p:spPr>
          <a:xfrm>
            <a:off x="1357290" y="357166"/>
            <a:ext cx="221457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500166" y="857232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Pamplona</a:t>
            </a:r>
            <a:endParaRPr lang="en-GB" sz="3000" dirty="0"/>
          </a:p>
        </p:txBody>
      </p:sp>
      <p:sp>
        <p:nvSpPr>
          <p:cNvPr id="5" name="Oval 4"/>
          <p:cNvSpPr/>
          <p:nvPr/>
        </p:nvSpPr>
        <p:spPr>
          <a:xfrm>
            <a:off x="4714876" y="1857364"/>
            <a:ext cx="221457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857752" y="2357430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Zaragoza</a:t>
            </a:r>
            <a:endParaRPr lang="en-GB" sz="3000" dirty="0"/>
          </a:p>
        </p:txBody>
      </p:sp>
      <p:sp>
        <p:nvSpPr>
          <p:cNvPr id="7" name="Oval 6"/>
          <p:cNvSpPr/>
          <p:nvPr/>
        </p:nvSpPr>
        <p:spPr>
          <a:xfrm>
            <a:off x="500034" y="3571876"/>
            <a:ext cx="221457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42910" y="4071942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Madrid</a:t>
            </a:r>
            <a:endParaRPr lang="en-GB" sz="3000" dirty="0"/>
          </a:p>
        </p:txBody>
      </p:sp>
      <p:cxnSp>
        <p:nvCxnSpPr>
          <p:cNvPr id="10" name="Straight Arrow Connector 9"/>
          <p:cNvCxnSpPr>
            <a:stCxn id="7" idx="0"/>
          </p:cNvCxnSpPr>
          <p:nvPr/>
        </p:nvCxnSpPr>
        <p:spPr>
          <a:xfrm rot="5400000" flipH="1" flipV="1">
            <a:off x="1053678" y="2411009"/>
            <a:ext cx="1714512" cy="607223"/>
          </a:xfrm>
          <a:prstGeom prst="straightConnector1">
            <a:avLst/>
          </a:prstGeom>
          <a:ln w="635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train_hg_clr_m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3500438"/>
            <a:ext cx="1328729" cy="968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18 0.03449 L 0.18542 -0.17546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42 -0.17546 L -0.09028 -0.29097 " pathEditMode="relative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2"/>
          <p:cNvSpPr txBox="1">
            <a:spLocks noChangeArrowheads="1"/>
          </p:cNvSpPr>
          <p:nvPr/>
        </p:nvSpPr>
        <p:spPr bwMode="auto">
          <a:xfrm>
            <a:off x="214313" y="5226050"/>
            <a:ext cx="8572500" cy="9302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¿Cuánto cuesta?</a:t>
            </a:r>
          </a:p>
        </p:txBody>
      </p:sp>
      <p:pic>
        <p:nvPicPr>
          <p:cNvPr id="71684" name="Picture 4" descr="Eu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404813"/>
            <a:ext cx="6638925" cy="4916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286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una ida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85750" y="3929063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500" b="1">
                <a:latin typeface="Calibri" pitchFamily="34" charset="0"/>
              </a:rPr>
              <a:t>una ida y vuelta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86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err="1" smtClean="0">
                <a:latin typeface="Calibri" pitchFamily="34" charset="0"/>
              </a:rPr>
              <a:t>ir</a:t>
            </a:r>
            <a:r>
              <a:rPr lang="en-GB" sz="4800" b="1" dirty="0" smtClean="0">
                <a:latin typeface="Calibri" pitchFamily="34" charset="0"/>
              </a:rPr>
              <a:t> </a:t>
            </a:r>
            <a:r>
              <a:rPr lang="en-GB" sz="4800" b="1" dirty="0">
                <a:latin typeface="Calibri" pitchFamily="34" charset="0"/>
              </a:rPr>
              <a:t>a Madrid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86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fumador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286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 billete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8862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preferente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857625" y="1143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smtClean="0">
                <a:latin typeface="Calibri" pitchFamily="34" charset="0"/>
              </a:rPr>
              <a:t>no-</a:t>
            </a:r>
            <a:r>
              <a:rPr lang="en-GB" sz="4800" b="1" dirty="0" err="1" smtClean="0">
                <a:latin typeface="Calibri" pitchFamily="34" charset="0"/>
              </a:rPr>
              <a:t>fumador</a:t>
            </a:r>
            <a:endParaRPr lang="en-GB" sz="4800" b="1" dirty="0">
              <a:latin typeface="Calibri" pitchFamily="34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38862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turista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3886200" y="38862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0" b="1">
                <a:latin typeface="Calibri" pitchFamily="34" charset="0"/>
              </a:rPr>
              <a:t>primera clase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38862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200" b="1">
                <a:latin typeface="Calibri" pitchFamily="34" charset="0"/>
              </a:rPr>
              <a:t>segunda clase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8862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comprar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2152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a single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286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una ida</a:t>
            </a:r>
          </a:p>
        </p:txBody>
      </p:sp>
      <p:sp>
        <p:nvSpPr>
          <p:cNvPr id="23555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3556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3557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2152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a single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286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una ida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85750" y="3929063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500" b="1">
                <a:latin typeface="Calibri" pitchFamily="34" charset="0"/>
              </a:rPr>
              <a:t>una ida y vuelta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286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err="1" smtClean="0">
                <a:latin typeface="Calibri" pitchFamily="34" charset="0"/>
              </a:rPr>
              <a:t>ir</a:t>
            </a:r>
            <a:r>
              <a:rPr lang="en-GB" sz="4800" b="1" dirty="0" smtClean="0">
                <a:latin typeface="Calibri" pitchFamily="34" charset="0"/>
              </a:rPr>
              <a:t> </a:t>
            </a:r>
            <a:r>
              <a:rPr lang="en-GB" sz="4800" b="1" dirty="0">
                <a:latin typeface="Calibri" pitchFamily="34" charset="0"/>
              </a:rPr>
              <a:t>a Madrid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286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fumador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286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 billete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8862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preferente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857625" y="1143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smtClean="0">
                <a:latin typeface="Calibri" pitchFamily="34" charset="0"/>
              </a:rPr>
              <a:t>no-</a:t>
            </a:r>
            <a:r>
              <a:rPr lang="en-GB" sz="4800" b="1" dirty="0" err="1" smtClean="0">
                <a:latin typeface="Calibri" pitchFamily="34" charset="0"/>
              </a:rPr>
              <a:t>fumador</a:t>
            </a:r>
            <a:endParaRPr lang="en-GB" sz="4800" b="1" dirty="0">
              <a:latin typeface="Calibri" pitchFamily="34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8862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turista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3886200" y="38862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0" b="1">
                <a:latin typeface="Calibri" pitchFamily="34" charset="0"/>
              </a:rPr>
              <a:t>primera clase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38862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200" b="1">
                <a:latin typeface="Calibri" pitchFamily="34" charset="0"/>
              </a:rPr>
              <a:t>segunda clase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38862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comprar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35448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the cheaper ticket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9"/>
          <p:cNvSpPr>
            <a:spLocks noChangeArrowheads="1"/>
          </p:cNvSpPr>
          <p:nvPr/>
        </p:nvSpPr>
        <p:spPr bwMode="auto">
          <a:xfrm>
            <a:off x="38862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turista</a:t>
            </a:r>
          </a:p>
        </p:txBody>
      </p:sp>
      <p:sp>
        <p:nvSpPr>
          <p:cNvPr id="25603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5604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5605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35448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the cheaper ticket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286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una ida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85750" y="3929063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500" b="1">
                <a:latin typeface="Calibri" pitchFamily="34" charset="0"/>
              </a:rPr>
              <a:t>una ida y vuelta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286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err="1" smtClean="0">
                <a:latin typeface="Calibri" pitchFamily="34" charset="0"/>
              </a:rPr>
              <a:t>ir</a:t>
            </a:r>
            <a:r>
              <a:rPr lang="en-GB" sz="4800" b="1" dirty="0" smtClean="0">
                <a:latin typeface="Calibri" pitchFamily="34" charset="0"/>
              </a:rPr>
              <a:t> </a:t>
            </a:r>
            <a:r>
              <a:rPr lang="en-GB" sz="4800" b="1" dirty="0">
                <a:latin typeface="Calibri" pitchFamily="34" charset="0"/>
              </a:rPr>
              <a:t>a Madrid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286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fumador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2286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 billete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38862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preferente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857625" y="1143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smtClean="0">
                <a:latin typeface="Calibri" pitchFamily="34" charset="0"/>
              </a:rPr>
              <a:t>no-</a:t>
            </a:r>
            <a:r>
              <a:rPr lang="en-GB" sz="4800" b="1" dirty="0" err="1" smtClean="0">
                <a:latin typeface="Calibri" pitchFamily="34" charset="0"/>
              </a:rPr>
              <a:t>fumador</a:t>
            </a:r>
            <a:endParaRPr lang="en-GB" sz="4800" b="1" dirty="0">
              <a:latin typeface="Calibri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8862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turista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886200" y="38862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0" b="1">
                <a:latin typeface="Calibri" pitchFamily="34" charset="0"/>
              </a:rPr>
              <a:t>primera clase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38862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200" b="1">
                <a:latin typeface="Calibri" pitchFamily="34" charset="0"/>
              </a:rPr>
              <a:t>segunda clase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38862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comprar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2805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non-smoking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ChangeArrowheads="1"/>
          </p:cNvSpPr>
          <p:nvPr/>
        </p:nvSpPr>
        <p:spPr bwMode="auto">
          <a:xfrm>
            <a:off x="3857625" y="1143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no-fumador</a:t>
            </a:r>
          </a:p>
        </p:txBody>
      </p:sp>
      <p:sp>
        <p:nvSpPr>
          <p:cNvPr id="27651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7652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7653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2805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non-smoking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286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una ida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85750" y="3929063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500" b="1">
                <a:latin typeface="Calibri" pitchFamily="34" charset="0"/>
              </a:rPr>
              <a:t>una ida y vuelta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286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Ir a Madrid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286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fumador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286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un billete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8862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preferente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857625" y="1143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No-fumador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3886200" y="29718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turista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3886200" y="38862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0" b="1">
                <a:latin typeface="Calibri" pitchFamily="34" charset="0"/>
              </a:rPr>
              <a:t>primera clase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3886200" y="48006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200" b="1">
                <a:latin typeface="Calibri" pitchFamily="34" charset="0"/>
              </a:rPr>
              <a:t>segunda clase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3886200" y="57150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comprar</a:t>
            </a:r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>
                <a:latin typeface="Calibri" pitchFamily="34" charset="0"/>
              </a:rPr>
              <a:t>Quiero</a:t>
            </a: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4800600" y="152400"/>
            <a:ext cx="2165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>
                <a:latin typeface="Showcard Gothic" pitchFamily="82" charset="0"/>
              </a:rPr>
              <a:t>I want a ticket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28600" y="2057400"/>
            <a:ext cx="3429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>
                <a:latin typeface="Calibri" pitchFamily="34" charset="0"/>
              </a:rPr>
              <a:t>u</a:t>
            </a:r>
            <a:r>
              <a:rPr lang="en-GB" sz="4800" b="1" dirty="0" smtClean="0">
                <a:latin typeface="Calibri" pitchFamily="34" charset="0"/>
              </a:rPr>
              <a:t>n </a:t>
            </a:r>
            <a:r>
              <a:rPr lang="en-GB" sz="4800" b="1" dirty="0" err="1" smtClean="0">
                <a:latin typeface="Calibri" pitchFamily="34" charset="0"/>
              </a:rPr>
              <a:t>billete</a:t>
            </a:r>
            <a:endParaRPr lang="en-GB" sz="4800" b="1" dirty="0">
              <a:latin typeface="Calibri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28600" y="1143000"/>
            <a:ext cx="3429000" cy="838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err="1" smtClean="0">
                <a:latin typeface="Calibri" pitchFamily="34" charset="0"/>
              </a:rPr>
              <a:t>Quiero</a:t>
            </a:r>
            <a:endParaRPr lang="en-GB" sz="4800" b="1" dirty="0">
              <a:latin typeface="Calibri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28600" y="228600"/>
            <a:ext cx="44958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latin typeface="Calibri" pitchFamily="34" charset="0"/>
              </a:rPr>
              <a:t>How would you say the following in Spanish?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800600" y="152400"/>
            <a:ext cx="21660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b="1" dirty="0">
                <a:latin typeface="Showcard Gothic" pitchFamily="82" charset="0"/>
              </a:rPr>
              <a:t>I </a:t>
            </a:r>
            <a:r>
              <a:rPr lang="en-GB" sz="3600" b="1" dirty="0" smtClean="0">
                <a:latin typeface="Showcard Gothic" pitchFamily="82" charset="0"/>
              </a:rPr>
              <a:t>want a ticket</a:t>
            </a:r>
            <a:endParaRPr lang="en-GB" sz="3600" b="1" dirty="0">
              <a:latin typeface="Showcard Gothic" pitchFamily="8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smtClean="0">
                <a:latin typeface="Comic Sans MS" pitchFamily="66" charset="0"/>
              </a:rPr>
              <a:t>Objetivos</a:t>
            </a:r>
            <a:endParaRPr lang="en-US" sz="4000" smtClean="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Comic Sans MS" pitchFamily="66" charset="0"/>
              </a:rPr>
              <a:t>1) To revise key travel verbs </a:t>
            </a:r>
            <a:endParaRPr lang="en-GB" sz="2800" b="1">
              <a:latin typeface="Comic Sans MS" pitchFamily="66" charset="0"/>
            </a:endParaRPr>
          </a:p>
          <a:p>
            <a:r>
              <a:rPr lang="en-GB" sz="2800">
                <a:latin typeface="Comic Sans MS" pitchFamily="66" charset="0"/>
              </a:rPr>
              <a:t>2) to learn how to book a train journey</a:t>
            </a:r>
          </a:p>
          <a:p>
            <a:r>
              <a:rPr lang="en-GB" sz="2800">
                <a:latin typeface="Comic Sans MS" pitchFamily="66" charset="0"/>
              </a:rPr>
              <a:t>3) To listen to a series of descriptions of train bookings</a:t>
            </a:r>
            <a:endParaRPr lang="en-US" sz="280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57158" y="1142984"/>
          <a:ext cx="8429684" cy="4038600"/>
        </p:xfrm>
        <a:graphic>
          <a:graphicData uri="http://schemas.openxmlformats.org/drawingml/2006/table">
            <a:tbl>
              <a:tblPr/>
              <a:tblGrid>
                <a:gridCol w="365502"/>
                <a:gridCol w="1522926"/>
                <a:gridCol w="2326130"/>
                <a:gridCol w="1227367"/>
                <a:gridCol w="1582717"/>
                <a:gridCol w="1405042"/>
              </a:tblGrid>
              <a:tr h="419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latin typeface="Comic Sans MS"/>
                          <a:ea typeface="Times New Roman"/>
                          <a:cs typeface="Times New Roman"/>
                        </a:rPr>
                        <a:t>Número de billetes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latin typeface="Comic Sans MS"/>
                          <a:ea typeface="Times New Roman"/>
                          <a:cs typeface="Times New Roman"/>
                        </a:rPr>
                        <a:t>¿ Dónde ?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latin typeface="Comic Sans MS"/>
                          <a:ea typeface="Times New Roman"/>
                          <a:cs typeface="Times New Roman"/>
                        </a:rPr>
                        <a:t>o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latin typeface="Comic Sans MS"/>
                          <a:ea typeface="Times New Roman"/>
                          <a:cs typeface="Times New Roman"/>
                        </a:rPr>
                        <a:t>¿ Clase ?</a:t>
                      </a:r>
                      <a:endParaRPr lang="en-GB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latin typeface="Comic Sans MS"/>
                          <a:ea typeface="Times New Roman"/>
                          <a:cs typeface="Times New Roman"/>
                        </a:rPr>
                        <a:t>Precio</a:t>
                      </a:r>
                      <a:r>
                        <a:rPr lang="en-GB" sz="2000" dirty="0">
                          <a:latin typeface="Comic Sans MS"/>
                          <a:ea typeface="Times New Roman"/>
                          <a:cs typeface="Times New Roman"/>
                        </a:rPr>
                        <a:t> en </a:t>
                      </a:r>
                      <a:r>
                        <a:rPr lang="en-GB" sz="2000" dirty="0" err="1" smtClean="0">
                          <a:latin typeface="Comic Sans MS"/>
                          <a:ea typeface="Times New Roman"/>
                          <a:cs typeface="Times New Roman"/>
                        </a:rPr>
                        <a:t>euros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omic Sans MS"/>
                          <a:ea typeface="Times New Roman"/>
                          <a:cs typeface="Times New Roman"/>
                        </a:rPr>
                        <a:t>1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omic Sans MS"/>
                          <a:ea typeface="Times New Roman"/>
                          <a:cs typeface="Times New Roman"/>
                        </a:rPr>
                        <a:t>2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omic Sans MS"/>
                          <a:ea typeface="Times New Roman"/>
                          <a:cs typeface="Times New Roman"/>
                        </a:rPr>
                        <a:t>3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omic Sans MS"/>
                          <a:ea typeface="Times New Roman"/>
                          <a:cs typeface="Times New Roman"/>
                        </a:rPr>
                        <a:t>4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omic Sans MS"/>
                          <a:ea typeface="Times New Roman"/>
                          <a:cs typeface="Times New Roman"/>
                        </a:rPr>
                        <a:t>5</a:t>
                      </a:r>
                      <a:endParaRPr lang="en-GB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 smtClean="0"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44053" marR="440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4753" name="Line 1"/>
          <p:cNvSpPr>
            <a:spLocks noChangeShapeType="1"/>
          </p:cNvSpPr>
          <p:nvPr/>
        </p:nvSpPr>
        <p:spPr bwMode="auto">
          <a:xfrm>
            <a:off x="4718056" y="1428736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4754" name="Line 2"/>
          <p:cNvSpPr>
            <a:spLocks noChangeShapeType="1"/>
          </p:cNvSpPr>
          <p:nvPr/>
        </p:nvSpPr>
        <p:spPr bwMode="auto">
          <a:xfrm>
            <a:off x="5357818" y="1428736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072198" y="1928802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Segunda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192880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Pamplona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1785926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Ida y </a:t>
            </a:r>
            <a:r>
              <a:rPr lang="en-GB" sz="2000" dirty="0" err="1" smtClean="0"/>
              <a:t>vuelta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152500" y="2009764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1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572396" y="1928802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48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134112" y="2633658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Segunda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62212" y="263365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M</a:t>
            </a:r>
            <a:r>
              <a:rPr lang="en-GB" sz="2000" dirty="0" err="1" smtClean="0">
                <a:latin typeface="Arial"/>
                <a:cs typeface="Arial"/>
              </a:rPr>
              <a:t>álaga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05352" y="249078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Ida y </a:t>
            </a:r>
            <a:r>
              <a:rPr lang="en-GB" sz="2000" dirty="0" err="1" smtClean="0"/>
              <a:t>vuelta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14414" y="2714620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634310" y="2633658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115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134112" y="3276600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Primera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62212" y="3276600"/>
            <a:ext cx="1795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Ciudad Real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5352" y="3133724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Ida y </a:t>
            </a:r>
            <a:r>
              <a:rPr lang="en-GB" sz="2000" dirty="0" err="1" smtClean="0"/>
              <a:t>vuelta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1214414" y="3357562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4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634310" y="3276600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390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134112" y="3919542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Segunda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562212" y="391954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Le</a:t>
            </a:r>
            <a:r>
              <a:rPr lang="en-GB" sz="2000" dirty="0" smtClean="0">
                <a:latin typeface="Arial"/>
                <a:cs typeface="Arial"/>
              </a:rPr>
              <a:t>ón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705352" y="3776666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Ida y </a:t>
            </a:r>
            <a:r>
              <a:rPr lang="en-GB" sz="2000" dirty="0" err="1" smtClean="0"/>
              <a:t>vuelta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1214414" y="4000504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3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34310" y="3919542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201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062674" y="4633922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Primera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490774" y="463392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Zaragoza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4633914" y="4491046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Ida y </a:t>
            </a:r>
            <a:r>
              <a:rPr lang="en-GB" sz="2000" dirty="0" err="1" smtClean="0"/>
              <a:t>vuelta</a:t>
            </a:r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1142976" y="4714884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1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7562872" y="4633922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73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429684" cy="51090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200" dirty="0" smtClean="0">
                <a:latin typeface="Arial"/>
                <a:cs typeface="Arial"/>
              </a:rPr>
              <a:t>¿Cómo se dice...</a:t>
            </a:r>
          </a:p>
          <a:p>
            <a:endParaRPr lang="es-ES" sz="2200" dirty="0" smtClean="0">
              <a:latin typeface="Arial"/>
              <a:cs typeface="Arial"/>
            </a:endParaRPr>
          </a:p>
          <a:p>
            <a:r>
              <a:rPr lang="es-ES" sz="2200" dirty="0" smtClean="0">
                <a:latin typeface="Arial"/>
                <a:cs typeface="Arial"/>
              </a:rPr>
              <a:t>I </a:t>
            </a:r>
            <a:r>
              <a:rPr lang="es-ES" sz="2200" dirty="0" err="1" smtClean="0">
                <a:latin typeface="Arial"/>
                <a:cs typeface="Arial"/>
              </a:rPr>
              <a:t>want</a:t>
            </a:r>
            <a:r>
              <a:rPr lang="es-ES" sz="2200" dirty="0" smtClean="0">
                <a:latin typeface="Arial"/>
                <a:cs typeface="Arial"/>
              </a:rPr>
              <a:t> a </a:t>
            </a:r>
            <a:r>
              <a:rPr lang="es-ES" sz="2200" dirty="0" err="1" smtClean="0">
                <a:latin typeface="Arial"/>
                <a:cs typeface="Arial"/>
              </a:rPr>
              <a:t>return</a:t>
            </a:r>
            <a:r>
              <a:rPr lang="es-ES" sz="2200" dirty="0" smtClean="0">
                <a:latin typeface="Arial"/>
                <a:cs typeface="Arial"/>
              </a:rPr>
              <a:t> ticket </a:t>
            </a:r>
            <a:r>
              <a:rPr lang="es-ES" sz="2200" dirty="0" err="1" smtClean="0">
                <a:latin typeface="Arial"/>
                <a:cs typeface="Arial"/>
              </a:rPr>
              <a:t>to</a:t>
            </a:r>
            <a:r>
              <a:rPr lang="es-ES" sz="2200" dirty="0" smtClean="0">
                <a:latin typeface="Arial"/>
                <a:cs typeface="Arial"/>
              </a:rPr>
              <a:t> Pamplona, </a:t>
            </a:r>
            <a:r>
              <a:rPr lang="es-ES" sz="2200" dirty="0" err="1" smtClean="0">
                <a:latin typeface="Arial"/>
                <a:cs typeface="Arial"/>
              </a:rPr>
              <a:t>please</a:t>
            </a:r>
            <a:endParaRPr lang="es-ES" sz="2200" dirty="0" smtClean="0">
              <a:latin typeface="Arial"/>
              <a:cs typeface="Arial"/>
            </a:endParaRPr>
          </a:p>
          <a:p>
            <a:r>
              <a:rPr lang="es-ES" sz="2200" dirty="0" smtClean="0">
                <a:latin typeface="Arial"/>
                <a:cs typeface="Arial"/>
              </a:rPr>
              <a:t>	Quiero un billete de ida y vuelta para Pamplona, por favor</a:t>
            </a:r>
          </a:p>
          <a:p>
            <a:endParaRPr lang="es-ES" sz="2200" dirty="0" smtClean="0">
              <a:latin typeface="Arial"/>
              <a:cs typeface="Arial"/>
            </a:endParaRPr>
          </a:p>
          <a:p>
            <a:r>
              <a:rPr lang="es-ES" sz="2200" dirty="0" smtClean="0">
                <a:latin typeface="Arial"/>
                <a:cs typeface="Arial"/>
              </a:rPr>
              <a:t>In </a:t>
            </a:r>
            <a:r>
              <a:rPr lang="es-ES" sz="2200" dirty="0" err="1" smtClean="0">
                <a:latin typeface="Arial"/>
                <a:cs typeface="Arial"/>
              </a:rPr>
              <a:t>tourist</a:t>
            </a:r>
            <a:r>
              <a:rPr lang="es-ES" sz="2200" dirty="0" smtClean="0">
                <a:latin typeface="Arial"/>
                <a:cs typeface="Arial"/>
              </a:rPr>
              <a:t> </a:t>
            </a:r>
            <a:r>
              <a:rPr lang="es-ES" sz="2200" dirty="0" err="1" smtClean="0">
                <a:latin typeface="Arial"/>
                <a:cs typeface="Arial"/>
              </a:rPr>
              <a:t>class</a:t>
            </a:r>
            <a:r>
              <a:rPr lang="es-ES" sz="2200" dirty="0" smtClean="0">
                <a:latin typeface="Arial"/>
                <a:cs typeface="Arial"/>
              </a:rPr>
              <a:t> and non-smoking </a:t>
            </a:r>
          </a:p>
          <a:p>
            <a:r>
              <a:rPr lang="es-ES" sz="2200" dirty="0" smtClean="0">
                <a:latin typeface="Arial"/>
                <a:cs typeface="Arial"/>
              </a:rPr>
              <a:t>	En turista y no-fumador</a:t>
            </a:r>
          </a:p>
          <a:p>
            <a:endParaRPr lang="en-GB" sz="2200" dirty="0" smtClean="0">
              <a:latin typeface="Arial"/>
              <a:cs typeface="Arial"/>
            </a:endParaRPr>
          </a:p>
          <a:p>
            <a:r>
              <a:rPr lang="en-GB" sz="2200" dirty="0" smtClean="0">
                <a:latin typeface="Arial"/>
                <a:cs typeface="Arial"/>
              </a:rPr>
              <a:t>What platform does it leave from?</a:t>
            </a:r>
          </a:p>
          <a:p>
            <a:r>
              <a:rPr lang="en-GB" sz="2200" dirty="0">
                <a:latin typeface="Arial"/>
                <a:cs typeface="Arial"/>
              </a:rPr>
              <a:t>	</a:t>
            </a:r>
            <a:r>
              <a:rPr lang="en-GB" sz="2200" dirty="0" smtClean="0">
                <a:latin typeface="Arial"/>
                <a:cs typeface="Arial"/>
              </a:rPr>
              <a:t> ¿De </a:t>
            </a:r>
            <a:r>
              <a:rPr lang="en-GB" sz="2200" dirty="0" err="1" smtClean="0">
                <a:latin typeface="Arial"/>
                <a:cs typeface="Arial"/>
              </a:rPr>
              <a:t>qué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andén</a:t>
            </a:r>
            <a:r>
              <a:rPr lang="en-GB" sz="2200" dirty="0" smtClean="0">
                <a:latin typeface="Arial"/>
                <a:cs typeface="Arial"/>
              </a:rPr>
              <a:t> sale?</a:t>
            </a:r>
          </a:p>
          <a:p>
            <a:endParaRPr lang="en-GB" sz="2200" dirty="0">
              <a:latin typeface="Arial"/>
              <a:cs typeface="Arial"/>
            </a:endParaRPr>
          </a:p>
          <a:p>
            <a:r>
              <a:rPr lang="en-GB" sz="2200" dirty="0" smtClean="0">
                <a:latin typeface="Arial"/>
                <a:cs typeface="Arial"/>
              </a:rPr>
              <a:t>What time does it arrive in Pamplona?</a:t>
            </a:r>
          </a:p>
          <a:p>
            <a:r>
              <a:rPr lang="en-GB" sz="2200" dirty="0">
                <a:latin typeface="Arial"/>
                <a:cs typeface="Arial"/>
              </a:rPr>
              <a:t>	</a:t>
            </a:r>
            <a:r>
              <a:rPr lang="en-GB" sz="2200" dirty="0" smtClean="0">
                <a:latin typeface="Arial"/>
                <a:cs typeface="Arial"/>
              </a:rPr>
              <a:t>¿A </a:t>
            </a:r>
            <a:r>
              <a:rPr lang="en-GB" sz="2200" dirty="0" err="1" smtClean="0">
                <a:latin typeface="Arial"/>
                <a:cs typeface="Arial"/>
              </a:rPr>
              <a:t>qué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hora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llega</a:t>
            </a:r>
            <a:r>
              <a:rPr lang="en-GB" sz="2200" dirty="0" smtClean="0">
                <a:latin typeface="Arial"/>
                <a:cs typeface="Arial"/>
              </a:rPr>
              <a:t> a Pamplona?</a:t>
            </a:r>
            <a:endParaRPr lang="en-GB" sz="2200" dirty="0">
              <a:latin typeface="Arial"/>
              <a:cs typeface="Arial"/>
            </a:endParaRPr>
          </a:p>
          <a:p>
            <a:endParaRPr lang="en-GB" sz="2000" dirty="0">
              <a:latin typeface="Arial"/>
              <a:cs typeface="Arial"/>
            </a:endParaRPr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571500" y="5143500"/>
            <a:ext cx="7929563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Quiero comprar un billete</a:t>
            </a:r>
          </a:p>
        </p:txBody>
      </p:sp>
      <p:pic>
        <p:nvPicPr>
          <p:cNvPr id="14340" name="Picture 4" descr="billete_renf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2205038"/>
            <a:ext cx="4838700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85750" y="2571750"/>
            <a:ext cx="5286375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de ida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57188" y="5715000"/>
            <a:ext cx="5286375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de ida y vuelta</a:t>
            </a:r>
          </a:p>
        </p:txBody>
      </p:sp>
      <p:pic>
        <p:nvPicPr>
          <p:cNvPr id="15365" name="Picture 5" descr="train_hg_clr_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284538"/>
            <a:ext cx="2735263" cy="1992312"/>
          </a:xfrm>
          <a:prstGeom prst="rect">
            <a:avLst/>
          </a:prstGeom>
          <a:noFill/>
        </p:spPr>
      </p:pic>
      <p:pic>
        <p:nvPicPr>
          <p:cNvPr id="15366" name="Picture 6" descr="train_hg_clr_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04813"/>
            <a:ext cx="2735262" cy="1992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83 0.02289 L 0.68524 -0.00855 " pathEditMode="relative" ptsTypes="AA">
                                      <p:cBhvr>
                                        <p:cTn id="6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69 0.06636 C 0.15989 0.06312 0.1651 0.05988 0.16944 0.0578 C 0.17378 0.05572 0.16493 0.05549 0.18107 0.05341 C 0.19722 0.05133 0.22673 0.04971 0.26632 0.04462 C 0.3059 0.03954 0.34583 0.02682 0.41875 0.02289 C 0.49166 0.01896 0.67639 -0.00046 0.70399 0.02058 C 0.7316 0.04162 0.6743 0.1341 0.5842 0.14936 C 0.4941 0.16462 0.23316 0.11861 0.16302 0.11237 " pathEditMode="relative" ptsTypes="aaaaaaaA">
                                      <p:cBhvr>
                                        <p:cTn id="10" dur="5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714500" y="5429250"/>
            <a:ext cx="5286375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para Pamplona</a:t>
            </a:r>
          </a:p>
        </p:txBody>
      </p:sp>
      <p:sp>
        <p:nvSpPr>
          <p:cNvPr id="3" name="Pentagon 2"/>
          <p:cNvSpPr/>
          <p:nvPr/>
        </p:nvSpPr>
        <p:spPr>
          <a:xfrm>
            <a:off x="2571736" y="642918"/>
            <a:ext cx="4572032" cy="207170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000496" y="2714620"/>
            <a:ext cx="1000132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43174" y="1214422"/>
            <a:ext cx="40719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500" dirty="0" smtClean="0"/>
              <a:t>PAMPLONA</a:t>
            </a:r>
            <a:endParaRPr lang="en-GB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285750" y="2428875"/>
            <a:ext cx="5286375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 dirty="0" smtClean="0"/>
              <a:t>en </a:t>
            </a:r>
            <a:r>
              <a:rPr lang="en-GB" sz="5000" dirty="0" err="1" smtClean="0"/>
              <a:t>preferente</a:t>
            </a:r>
            <a:endParaRPr lang="en-GB" sz="5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14313" y="5786438"/>
            <a:ext cx="5286375" cy="86201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 dirty="0"/>
              <a:t>e</a:t>
            </a:r>
            <a:r>
              <a:rPr lang="en-GB" sz="5000" dirty="0" smtClean="0"/>
              <a:t>n </a:t>
            </a:r>
            <a:r>
              <a:rPr lang="en-GB" sz="5000" dirty="0" err="1" smtClean="0"/>
              <a:t>turista</a:t>
            </a:r>
            <a:endParaRPr lang="en-GB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500042"/>
            <a:ext cx="12858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 smtClean="0"/>
              <a:t>1</a:t>
            </a:r>
            <a:endParaRPr lang="en-GB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3786190"/>
            <a:ext cx="12858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 smtClean="0"/>
              <a:t>2</a:t>
            </a:r>
            <a:endParaRPr lang="en-GB" sz="8000" dirty="0"/>
          </a:p>
        </p:txBody>
      </p:sp>
      <p:sp>
        <p:nvSpPr>
          <p:cNvPr id="6" name="TextBox 5"/>
          <p:cNvSpPr txBox="1"/>
          <p:nvPr/>
        </p:nvSpPr>
        <p:spPr>
          <a:xfrm>
            <a:off x="4143372" y="928670"/>
            <a:ext cx="30003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(</a:t>
            </a:r>
            <a:r>
              <a:rPr lang="en-GB" sz="3000" dirty="0" err="1" smtClean="0"/>
              <a:t>primera</a:t>
            </a:r>
            <a:r>
              <a:rPr lang="en-GB" sz="3000" dirty="0" smtClean="0"/>
              <a:t> </a:t>
            </a:r>
            <a:r>
              <a:rPr lang="en-GB" sz="3000" dirty="0" err="1" smtClean="0"/>
              <a:t>clase</a:t>
            </a:r>
            <a:r>
              <a:rPr lang="en-GB" sz="3000" dirty="0" smtClean="0"/>
              <a:t>)</a:t>
            </a:r>
            <a:endParaRPr lang="en-GB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4214818"/>
            <a:ext cx="30003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/>
              <a:t>(</a:t>
            </a:r>
            <a:r>
              <a:rPr lang="en-GB" sz="3000" dirty="0" err="1" smtClean="0"/>
              <a:t>segunda</a:t>
            </a:r>
            <a:r>
              <a:rPr lang="en-GB" sz="3000" dirty="0" smtClean="0"/>
              <a:t> </a:t>
            </a:r>
            <a:r>
              <a:rPr lang="en-GB" sz="3000" dirty="0" err="1" smtClean="0"/>
              <a:t>clase</a:t>
            </a:r>
            <a:r>
              <a:rPr lang="en-GB" sz="3000" dirty="0" smtClean="0"/>
              <a:t>)</a:t>
            </a:r>
            <a:endParaRPr lang="en-GB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285750" y="2286000"/>
            <a:ext cx="5857875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¿A qué hora sale?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14313" y="5226050"/>
            <a:ext cx="8572500" cy="16319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¿A qué hora llega en Pamplona?</a:t>
            </a:r>
          </a:p>
        </p:txBody>
      </p:sp>
      <p:pic>
        <p:nvPicPr>
          <p:cNvPr id="18437" name="Picture 5" descr="wav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60350"/>
            <a:ext cx="1612900" cy="1944688"/>
          </a:xfrm>
          <a:prstGeom prst="rect">
            <a:avLst/>
          </a:prstGeom>
          <a:noFill/>
        </p:spPr>
      </p:pic>
      <p:pic>
        <p:nvPicPr>
          <p:cNvPr id="18438" name="Picture 6" descr="train_hg_clr_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549275"/>
            <a:ext cx="1966912" cy="1433513"/>
          </a:xfrm>
          <a:prstGeom prst="rect">
            <a:avLst/>
          </a:prstGeom>
          <a:noFill/>
        </p:spPr>
      </p:pic>
      <p:pic>
        <p:nvPicPr>
          <p:cNvPr id="18439" name="Picture 7" descr="wav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284538"/>
            <a:ext cx="1612900" cy="1944687"/>
          </a:xfrm>
          <a:prstGeom prst="rect">
            <a:avLst/>
          </a:prstGeom>
          <a:noFill/>
        </p:spPr>
      </p:pic>
      <p:pic>
        <p:nvPicPr>
          <p:cNvPr id="18440" name="Picture 8" descr="train_hg_clr_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3500438"/>
            <a:ext cx="1966913" cy="143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14313" y="5226050"/>
            <a:ext cx="8572500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¿De qué andén sale?</a:t>
            </a:r>
          </a:p>
        </p:txBody>
      </p:sp>
      <p:pic>
        <p:nvPicPr>
          <p:cNvPr id="19461" name="Picture 5" descr="Platform9andThreeQuarte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836613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85750" y="2428875"/>
            <a:ext cx="5286375" cy="862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fumador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14313" y="5786438"/>
            <a:ext cx="5286375" cy="86201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5000"/>
              <a:t>No-fumador</a:t>
            </a:r>
          </a:p>
        </p:txBody>
      </p:sp>
      <p:pic>
        <p:nvPicPr>
          <p:cNvPr id="20485" name="Picture 5" descr="leprechaun_smoke_md_cl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60350"/>
            <a:ext cx="2087562" cy="1993900"/>
          </a:xfrm>
          <a:prstGeom prst="rect">
            <a:avLst/>
          </a:prstGeom>
          <a:noFill/>
        </p:spPr>
      </p:pic>
      <p:pic>
        <p:nvPicPr>
          <p:cNvPr id="20486" name="Picture 6" descr="teenage_boy_against_smoking_md_cl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3500438"/>
            <a:ext cx="2160588" cy="216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392</Words>
  <Application>Microsoft Office PowerPoint</Application>
  <PresentationFormat>On-screen Show (4:3)</PresentationFormat>
  <Paragraphs>195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26</cp:revision>
  <dcterms:created xsi:type="dcterms:W3CDTF">2009-01-29T13:53:26Z</dcterms:created>
  <dcterms:modified xsi:type="dcterms:W3CDTF">2009-06-17T13:46:42Z</dcterms:modified>
</cp:coreProperties>
</file>